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27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4F19"/>
    <a:srgbClr val="CCC1DA"/>
    <a:srgbClr val="FFFFCC"/>
    <a:srgbClr val="E46C0A"/>
    <a:srgbClr val="FFCC66"/>
    <a:srgbClr val="FFFFFF"/>
    <a:srgbClr val="B7C4E3"/>
    <a:srgbClr val="CDD6EB"/>
    <a:srgbClr val="E3D5D9"/>
    <a:srgbClr val="E8D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44" autoAdjust="0"/>
    <p:restoredTop sz="93094" autoAdjust="0"/>
  </p:normalViewPr>
  <p:slideViewPr>
    <p:cSldViewPr snapToGrid="0">
      <p:cViewPr>
        <p:scale>
          <a:sx n="116" d="100"/>
          <a:sy n="116" d="100"/>
        </p:scale>
        <p:origin x="-14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H:\NCSp%20&#4313;&#4317;&#4307;&#4308;&#4305;&#4312;1%20(Autosaved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H:\NCSp%20&#4313;&#4317;&#4307;&#4308;&#4305;&#4312;1%20(Autosaved)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H:\NCSp%20&#4313;&#4317;&#4307;&#4308;&#4305;&#4312;1%20(Autosaved)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H:\NCSp%20&#4313;&#4317;&#4307;&#4308;&#4305;&#4312;1%20(Autosaved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0"/>
      <c:rotY val="0"/>
      <c:rAngAx val="0"/>
      <c:perspective val="30"/>
    </c:view3D>
    <c:floor>
      <c:thickness val="0"/>
    </c:floor>
    <c:sideWall>
      <c:thickness val="0"/>
      <c:spPr>
        <a:noFill/>
        <a:ln>
          <a:noFill/>
        </a:ln>
        <a:effectLst/>
      </c:spPr>
    </c:sideWall>
    <c:backWall>
      <c:thickness val="0"/>
      <c:spPr>
        <a:noFill/>
        <a:ln>
          <a:noFill/>
        </a:ln>
        <a:effectLst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Sheet2!$A$18</c:f>
              <c:strCache>
                <c:ptCount val="1"/>
                <c:pt idx="0">
                  <c:v>ბარიატრია</c:v>
                </c:pt>
              </c:strCache>
            </c:strRef>
          </c:tx>
          <c:spPr>
            <a:solidFill>
              <a:srgbClr val="534F19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0959258929703421E-17"/>
                  <c:y val="-2.90381092029542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1918517859406841E-17"/>
                  <c:y val="-2.61342982826587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1432455119736963E-3"/>
                  <c:y val="-1.45190546014771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4297365359210893E-3"/>
                  <c:y val="-1.74228655217724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Sheet2!$B$17:$F$17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Sheet2!$B$18:$F$18</c:f>
              <c:numCache>
                <c:formatCode>_-* #,##0.00\ _₾_-;\-* #,##0.00\ _₾_-;_-* "-"??\ _₾_-;_-@_-</c:formatCode>
                <c:ptCount val="5"/>
                <c:pt idx="0">
                  <c:v>1152701.5900000001</c:v>
                </c:pt>
                <c:pt idx="1">
                  <c:v>2086395.0499999998</c:v>
                </c:pt>
                <c:pt idx="2">
                  <c:v>2511653.4000000004</c:v>
                </c:pt>
                <c:pt idx="3">
                  <c:v>5243827.28</c:v>
                </c:pt>
                <c:pt idx="4">
                  <c:v>2950412.95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983-412F-83CD-B807C7294B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cylinder"/>
        <c:axId val="103256064"/>
        <c:axId val="106434560"/>
        <c:axId val="0"/>
      </c:bar3DChart>
      <c:catAx>
        <c:axId val="103256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434560"/>
        <c:crosses val="autoZero"/>
        <c:auto val="1"/>
        <c:lblAlgn val="ctr"/>
        <c:lblOffset val="100"/>
        <c:noMultiLvlLbl val="0"/>
      </c:catAx>
      <c:valAx>
        <c:axId val="106434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.00\ _₾_-;\-* #,##0.00\ _₾_-;_-* &quot;-&quot;??\ _₾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3256064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[NCSp კოდები1 (Autosaved).xlsx]Sheet2!PivotTable1</c:name>
    <c:fmtId val="4"/>
  </c:pivotSource>
  <c:chart>
    <c:autoTitleDeleted val="1"/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marker>
          <c:symbol val="none"/>
        </c:marker>
      </c:pivotFmt>
      <c:pivotFmt>
        <c:idx val="6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</c:dLbl>
      </c:pivotFmt>
      <c:pivotFmt>
        <c:idx val="7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</c:dLbl>
      </c:pivotFmt>
      <c:pivotFmt>
        <c:idx val="8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</c:dLbl>
      </c:pivotFmt>
    </c:pivotFmts>
    <c:view3D>
      <c:rotX val="1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Sheet2!$B$3:$B$4</c:f>
              <c:strCache>
                <c:ptCount val="1"/>
                <c:pt idx="0">
                  <c:v>ქვემო კიდურების ვენების აბლაცია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826605655408327E-3"/>
                  <c:y val="-4.25496985504624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-2.73533776395829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826605655408327E-3"/>
                  <c:y val="-3.34319060039347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3826605655408327E-3"/>
                  <c:y val="-3.34319060039347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6.9133028277041627E-3"/>
                  <c:y val="-4.86282269148142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Sheet2!$A$5:$A$10</c:f>
              <c:strCach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strCache>
            </c:strRef>
          </c:cat>
          <c:val>
            <c:numRef>
              <c:f>Sheet2!$B$5:$B$10</c:f>
              <c:numCache>
                <c:formatCode>_(* #,##0_);_(* \(#,##0\);_(* "-"_);_(@_)</c:formatCode>
                <c:ptCount val="5"/>
                <c:pt idx="0">
                  <c:v>41</c:v>
                </c:pt>
                <c:pt idx="1">
                  <c:v>106</c:v>
                </c:pt>
                <c:pt idx="2">
                  <c:v>291</c:v>
                </c:pt>
                <c:pt idx="3">
                  <c:v>354</c:v>
                </c:pt>
                <c:pt idx="4">
                  <c:v>142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2355328"/>
        <c:axId val="42394368"/>
        <c:axId val="0"/>
      </c:bar3DChart>
      <c:catAx>
        <c:axId val="42355328"/>
        <c:scaling>
          <c:orientation val="minMax"/>
        </c:scaling>
        <c:delete val="0"/>
        <c:axPos val="b"/>
        <c:majorTickMark val="out"/>
        <c:minorTickMark val="none"/>
        <c:tickLblPos val="nextTo"/>
        <c:crossAx val="42394368"/>
        <c:crosses val="autoZero"/>
        <c:auto val="1"/>
        <c:lblAlgn val="ctr"/>
        <c:lblOffset val="100"/>
        <c:noMultiLvlLbl val="0"/>
      </c:catAx>
      <c:valAx>
        <c:axId val="42394368"/>
        <c:scaling>
          <c:orientation val="minMax"/>
        </c:scaling>
        <c:delete val="0"/>
        <c:axPos val="l"/>
        <c:majorGridlines/>
        <c:numFmt formatCode="_(* #,##0_);_(* \(#,##0\);_(* &quot;-&quot;_);_(@_)" sourceLinked="1"/>
        <c:majorTickMark val="out"/>
        <c:minorTickMark val="none"/>
        <c:tickLblPos val="nextTo"/>
        <c:crossAx val="4235532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0"/>
      <c:rAngAx val="0"/>
      <c:perspective val="30"/>
    </c:view3D>
    <c:floor>
      <c:thickness val="0"/>
    </c:floor>
    <c:sideWall>
      <c:thickness val="0"/>
      <c:spPr>
        <a:noFill/>
        <a:ln>
          <a:noFill/>
        </a:ln>
        <a:effectLst/>
      </c:spPr>
    </c:sideWall>
    <c:backWall>
      <c:thickness val="0"/>
      <c:spPr>
        <a:noFill/>
        <a:ln>
          <a:noFill/>
        </a:ln>
        <a:effectLst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Sheet2!$A$38</c:f>
              <c:strCache>
                <c:ptCount val="1"/>
                <c:pt idx="0">
                  <c:v>ქვემო კიდურების ვენების აბლაცია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6.0315601622955113E-3"/>
                  <c:y val="-3.7743259421926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6189360973773511E-3"/>
                  <c:y val="-2.90332764784053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6189360973773069E-3"/>
                  <c:y val="-2.32266211827242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Sheet2!$B$37:$F$37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Sheet2!$B$38:$F$38</c:f>
              <c:numCache>
                <c:formatCode>_-* #,##0.00\ _₾_-;\-* #,##0.00\ _₾_-;_-* "-"??\ _₾_-;_-@_-</c:formatCode>
                <c:ptCount val="5"/>
                <c:pt idx="0">
                  <c:v>78765.37000000001</c:v>
                </c:pt>
                <c:pt idx="1">
                  <c:v>190783.89</c:v>
                </c:pt>
                <c:pt idx="2">
                  <c:v>523006.59000000008</c:v>
                </c:pt>
                <c:pt idx="3">
                  <c:v>625324.79</c:v>
                </c:pt>
                <c:pt idx="4">
                  <c:v>270391.59000000003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571-427F-8D77-B3812CBAF8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cylinder"/>
        <c:axId val="39103488"/>
        <c:axId val="40258944"/>
        <c:axId val="0"/>
      </c:bar3DChart>
      <c:catAx>
        <c:axId val="39103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258944"/>
        <c:crosses val="autoZero"/>
        <c:auto val="1"/>
        <c:lblAlgn val="ctr"/>
        <c:lblOffset val="100"/>
        <c:noMultiLvlLbl val="0"/>
      </c:catAx>
      <c:valAx>
        <c:axId val="40258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.00\ _₾_-;\-* #,##0.00\ _₾_-;_-* &quot;-&quot;??\ _₾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103488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[NCSp კოდები1 (Autosaved).xlsx]Sheet2!PivotTable1</c:name>
    <c:fmtId val="10"/>
  </c:pivotSource>
  <c:chart>
    <c:autoTitleDeleted val="1"/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marker>
          <c:symbol val="none"/>
        </c:marker>
      </c:pivotFmt>
      <c:pivotFmt>
        <c:idx val="6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</c:dLbl>
      </c:pivotFmt>
      <c:pivotFmt>
        <c:idx val="7"/>
        <c:marker>
          <c:symbol val="none"/>
        </c:marker>
      </c:pivotFmt>
      <c:pivotFmt>
        <c:idx val="8"/>
        <c:marker>
          <c:symbol val="none"/>
        </c:marker>
      </c:pivotFmt>
    </c:pivotFmts>
    <c:view3D>
      <c:rotX val="1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Sheet2!$B$3:$B$4</c:f>
              <c:strCache>
                <c:ptCount val="1"/>
                <c:pt idx="0">
                  <c:v>ქვემო კიდურების ვენების აბლაცია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3631004417196746E-3"/>
                  <c:y val="-2.70863863774671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3631004417196746E-3"/>
                  <c:y val="-3.31055833502376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"/>
                  <c:y val="-4.21343788093933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Sheet2!$A$5:$A$10</c:f>
              <c:strCach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strCache>
            </c:strRef>
          </c:cat>
          <c:val>
            <c:numRef>
              <c:f>Sheet2!$B$5:$B$10</c:f>
              <c:numCache>
                <c:formatCode>_(* #,##0_);_(* \(#,##0\);_(* "-"_);_(@_)</c:formatCode>
                <c:ptCount val="5"/>
                <c:pt idx="0">
                  <c:v>41</c:v>
                </c:pt>
                <c:pt idx="1">
                  <c:v>106</c:v>
                </c:pt>
                <c:pt idx="2">
                  <c:v>291</c:v>
                </c:pt>
                <c:pt idx="3">
                  <c:v>354</c:v>
                </c:pt>
                <c:pt idx="4">
                  <c:v>142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0564992"/>
        <c:axId val="40952192"/>
        <c:axId val="0"/>
      </c:bar3DChart>
      <c:catAx>
        <c:axId val="40564992"/>
        <c:scaling>
          <c:orientation val="minMax"/>
        </c:scaling>
        <c:delete val="0"/>
        <c:axPos val="b"/>
        <c:majorTickMark val="out"/>
        <c:minorTickMark val="none"/>
        <c:tickLblPos val="nextTo"/>
        <c:crossAx val="40952192"/>
        <c:crosses val="autoZero"/>
        <c:auto val="1"/>
        <c:lblAlgn val="ctr"/>
        <c:lblOffset val="100"/>
        <c:noMultiLvlLbl val="0"/>
      </c:catAx>
      <c:valAx>
        <c:axId val="40952192"/>
        <c:scaling>
          <c:orientation val="minMax"/>
        </c:scaling>
        <c:delete val="0"/>
        <c:axPos val="l"/>
        <c:majorGridlines/>
        <c:numFmt formatCode="_(* #,##0_);_(* \(#,##0\);_(* &quot;-&quot;_);_(@_)" sourceLinked="1"/>
        <c:majorTickMark val="out"/>
        <c:minorTickMark val="none"/>
        <c:tickLblPos val="nextTo"/>
        <c:crossAx val="405649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</c:extLst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D71948-5D34-40B6-BC90-160CF0140970}" type="datetimeFigureOut">
              <a:rPr lang="en-US" smtClean="0"/>
              <a:t>7/5/2019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738021-7255-42A8-94DC-D61ED7D4B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18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399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7/5/2019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7/5/2019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transition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5637" y="1820313"/>
            <a:ext cx="9048466" cy="3343700"/>
          </a:xfrm>
        </p:spPr>
        <p:txBody>
          <a:bodyPr>
            <a:normAutofit fontScale="90000"/>
          </a:bodyPr>
          <a:lstStyle/>
          <a:p>
            <a:pPr algn="ctr"/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მომსახურების მოცულობის ცვლილებები</a:t>
            </a: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2200" dirty="0" smtClean="0">
                <a:solidFill>
                  <a:schemeClr val="accent5">
                    <a:lumMod val="75000"/>
                  </a:schemeClr>
                </a:solidFill>
              </a:rPr>
              <a:t>ივლისი, 2019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5246915" y="4180781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en-US" b="1" dirty="0">
              <a:solidFill>
                <a:schemeClr val="tx2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374" y="165252"/>
            <a:ext cx="4474473" cy="1244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160648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3200" b="1" dirty="0" smtClean="0"/>
              <a:t>ბარიატრიული ოპერაციების ხარჯები </a:t>
            </a:r>
            <a:br>
              <a:rPr lang="ka-GE" sz="3200" b="1" dirty="0" smtClean="0"/>
            </a:br>
            <a:r>
              <a:rPr lang="ka-GE" sz="3200" b="1" dirty="0" smtClean="0"/>
              <a:t>წლების მიხედვით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139029"/>
              </p:ext>
            </p:extLst>
          </p:nvPr>
        </p:nvGraphicFramePr>
        <p:xfrm>
          <a:off x="152399" y="1760838"/>
          <a:ext cx="11108725" cy="4373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30451286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5097501"/>
              </p:ext>
            </p:extLst>
          </p:nvPr>
        </p:nvGraphicFramePr>
        <p:xfrm>
          <a:off x="1145059" y="1869989"/>
          <a:ext cx="9185190" cy="43660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</p:spPr>
        <p:txBody>
          <a:bodyPr/>
          <a:lstStyle/>
          <a:p>
            <a:r>
              <a:rPr lang="ka-GE" sz="3200" b="1" dirty="0" smtClean="0"/>
              <a:t>ბარიატრიული ოპერაციების შემთხვევები </a:t>
            </a:r>
            <a:br>
              <a:rPr lang="ka-GE" sz="3200" b="1" dirty="0" smtClean="0"/>
            </a:br>
            <a:r>
              <a:rPr lang="ka-GE" sz="3200" b="1" dirty="0" smtClean="0"/>
              <a:t>წლების მიხედვით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2185433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1276" y="230659"/>
            <a:ext cx="10448324" cy="1186979"/>
          </a:xfrm>
        </p:spPr>
        <p:txBody>
          <a:bodyPr/>
          <a:lstStyle/>
          <a:p>
            <a:r>
              <a:rPr lang="ka-GE" sz="3200" b="1" dirty="0"/>
              <a:t>ქვემო კიდურების ვენების </a:t>
            </a:r>
            <a:r>
              <a:rPr lang="ka-GE" sz="3200" b="1" dirty="0" smtClean="0"/>
              <a:t>აბლაციის ხარჯები </a:t>
            </a:r>
            <a:br>
              <a:rPr lang="ka-GE" sz="3200" b="1" dirty="0" smtClean="0"/>
            </a:br>
            <a:r>
              <a:rPr lang="ka-GE" sz="3200" b="1" dirty="0" smtClean="0"/>
              <a:t>წლების მიხედვით</a:t>
            </a:r>
            <a:endParaRPr lang="en-US" sz="32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6550391"/>
              </p:ext>
            </p:extLst>
          </p:nvPr>
        </p:nvGraphicFramePr>
        <p:xfrm>
          <a:off x="156520" y="1853513"/>
          <a:ext cx="10527956" cy="43742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7017558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3200" b="1" dirty="0"/>
              <a:t>ქვემო კიდურების ვენების აბლაციის </a:t>
            </a:r>
            <a:r>
              <a:rPr lang="ka-GE" sz="3200" b="1" dirty="0" smtClean="0"/>
              <a:t>რაოდენობა </a:t>
            </a:r>
            <a:br>
              <a:rPr lang="ka-GE" sz="3200" b="1" dirty="0" smtClean="0"/>
            </a:br>
            <a:r>
              <a:rPr lang="ka-GE" sz="3200" b="1" dirty="0" smtClean="0"/>
              <a:t>წლების </a:t>
            </a:r>
            <a:r>
              <a:rPr lang="ka-GE" sz="3200" b="1" dirty="0"/>
              <a:t>მიხედვით</a:t>
            </a:r>
            <a:endParaRPr lang="en-US" sz="32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9650419"/>
              </p:ext>
            </p:extLst>
          </p:nvPr>
        </p:nvGraphicFramePr>
        <p:xfrm>
          <a:off x="708454" y="2057400"/>
          <a:ext cx="9316995" cy="4219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411265"/>
      </p:ext>
    </p:extLst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2578</TotalTime>
  <Words>47</Words>
  <Application>Microsoft Office PowerPoint</Application>
  <PresentationFormat>Custom</PresentationFormat>
  <Paragraphs>21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Adjacency</vt:lpstr>
      <vt:lpstr>     მომსახურების მოცულობის ცვლილებები  ივლისი, 2019</vt:lpstr>
      <vt:lpstr>ბარიატრიული ოპერაციების ხარჯები  წლების მიხედვით</vt:lpstr>
      <vt:lpstr>ბარიატრიული ოპერაციების შემთხვევები  წლების მიხედვით</vt:lpstr>
      <vt:lpstr>ქვემო კიდურების ვენების აბლაციის ხარჯები  წლების მიხედვით</vt:lpstr>
      <vt:lpstr>ქვემო კიდურების ვენების აბლაციის რაოდენობა  წლების მიხედვით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 Bakradze</dc:creator>
  <cp:lastModifiedBy>მაია მაღლაკელიძე-ხომერიკი</cp:lastModifiedBy>
  <cp:revision>209</cp:revision>
  <dcterms:created xsi:type="dcterms:W3CDTF">2013-07-15T20:25:18Z</dcterms:created>
  <dcterms:modified xsi:type="dcterms:W3CDTF">2019-07-05T09:44:50Z</dcterms:modified>
</cp:coreProperties>
</file>